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5143500" type="screen16x9"/>
  <p:notesSz cx="6858000" cy="9144000"/>
  <p:embeddedFontLst>
    <p:embeddedFont>
      <p:font typeface="Work Sans" panose="020B0604020202020204" charset="0"/>
      <p:regular r:id="rId19"/>
      <p:bold r:id="rId20"/>
      <p:italic r:id="rId21"/>
      <p:boldItalic r:id="rId22"/>
    </p:embeddedFont>
    <p:embeddedFont>
      <p:font typeface="Bebas Neu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3829"/>
    <a:srgbClr val="F5F5F5"/>
    <a:srgbClr val="57514B"/>
    <a:srgbClr val="5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078217-AF67-47FC-8689-3E281AEA7A90}">
  <a:tblStyle styleId="{D8078217-AF67-47FC-8689-3E281AEA7A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63248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0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4e860fe0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4e860fe0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455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4e860fe0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4e860fe09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475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90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4e860fe0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4e860fe0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330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7618b155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7618b155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92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2f94db1f8_0_29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2f94db1f8_0_29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04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e860fe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e860fe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242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e860fe0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e860fe0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882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e860fe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e860fe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853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113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e860fe0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04e860fe0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771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4e860fe0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4e860fe0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018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4e860fe09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4e860fe09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46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09325" y="0"/>
            <a:ext cx="59328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-1875" y="0"/>
            <a:ext cx="59406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4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127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340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337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74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127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72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/>
          </p:nvPr>
        </p:nvSpPr>
        <p:spPr>
          <a:xfrm>
            <a:off x="340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93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338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/>
          </p:nvPr>
        </p:nvSpPr>
        <p:spPr>
          <a:xfrm>
            <a:off x="606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7" hasCustomPrompt="1"/>
          </p:nvPr>
        </p:nvSpPr>
        <p:spPr>
          <a:xfrm>
            <a:off x="659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603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9"/>
          </p:nvPr>
        </p:nvSpPr>
        <p:spPr>
          <a:xfrm>
            <a:off x="606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0" hasCustomPrompt="1"/>
          </p:nvPr>
        </p:nvSpPr>
        <p:spPr>
          <a:xfrm>
            <a:off x="659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1"/>
          </p:nvPr>
        </p:nvSpPr>
        <p:spPr>
          <a:xfrm>
            <a:off x="604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7200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7200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34038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34038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6087600" y="2571181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5"/>
          </p:nvPr>
        </p:nvSpPr>
        <p:spPr>
          <a:xfrm>
            <a:off x="6087600" y="3037336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3528600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720000" y="32063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720000" y="36404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2"/>
          </p:nvPr>
        </p:nvSpPr>
        <p:spPr>
          <a:xfrm>
            <a:off x="3403800" y="320894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3"/>
          </p:nvPr>
        </p:nvSpPr>
        <p:spPr>
          <a:xfrm>
            <a:off x="3403800" y="364307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 idx="4"/>
          </p:nvPr>
        </p:nvSpPr>
        <p:spPr>
          <a:xfrm>
            <a:off x="6087600" y="32089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5"/>
          </p:nvPr>
        </p:nvSpPr>
        <p:spPr>
          <a:xfrm>
            <a:off x="6087600" y="36430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510638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151065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2"/>
          </p:nvPr>
        </p:nvSpPr>
        <p:spPr>
          <a:xfrm>
            <a:off x="5750476" y="1568725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5750480" y="2002850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4"/>
          </p:nvPr>
        </p:nvSpPr>
        <p:spPr>
          <a:xfrm>
            <a:off x="1510663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5"/>
          </p:nvPr>
        </p:nvSpPr>
        <p:spPr>
          <a:xfrm>
            <a:off x="151067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 idx="6"/>
          </p:nvPr>
        </p:nvSpPr>
        <p:spPr>
          <a:xfrm>
            <a:off x="5750501" y="3118250"/>
            <a:ext cx="2191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5750505" y="3552375"/>
            <a:ext cx="2191200" cy="7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5100" y="952775"/>
            <a:ext cx="77139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706700" y="2809998"/>
            <a:ext cx="43602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-1875" y="0"/>
            <a:ext cx="59406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5100" y="789950"/>
            <a:ext cx="2768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715100" y="1875250"/>
            <a:ext cx="3856800" cy="25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715050" y="1396900"/>
            <a:ext cx="7713900" cy="23499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5100" y="1719275"/>
            <a:ext cx="7713900" cy="17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-50" y="952775"/>
            <a:ext cx="6153600" cy="32382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15100" y="137971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715200" y="2221525"/>
            <a:ext cx="3590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59" r:id="rId10"/>
    <p:sldLayoutId id="2147483661" r:id="rId11"/>
    <p:sldLayoutId id="2147483666" r:id="rId12"/>
    <p:sldLayoutId id="2147483667" r:id="rId13"/>
    <p:sldLayoutId id="2147483668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3807225" y="1132850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 smtClean="0"/>
              <a:t>Red wine quality</a:t>
            </a:r>
            <a:endParaRPr sz="6500" dirty="0">
              <a:solidFill>
                <a:schemeClr val="lt1"/>
              </a:solidFill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3996225" y="3359413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</a:t>
            </a:r>
            <a:r>
              <a:rPr lang="en" dirty="0" smtClean="0"/>
              <a:t>ovita Purwoningtyas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Science Batch 8</a:t>
            </a:r>
            <a:endParaRPr dirty="0"/>
          </a:p>
        </p:txBody>
      </p:sp>
      <p:cxnSp>
        <p:nvCxnSpPr>
          <p:cNvPr id="176" name="Google Shape;176;p31"/>
          <p:cNvCxnSpPr/>
          <p:nvPr/>
        </p:nvCxnSpPr>
        <p:spPr>
          <a:xfrm>
            <a:off x="5960775" y="2862975"/>
            <a:ext cx="42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title" idx="8"/>
          </p:nvPr>
        </p:nvSpPr>
        <p:spPr>
          <a:xfrm>
            <a:off x="250237" y="21177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preprocessing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" y="1024193"/>
            <a:ext cx="3955612" cy="140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8" y="2881840"/>
            <a:ext cx="3955612" cy="1525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3175944"/>
            <a:ext cx="4301083" cy="9166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7725" y="1024190"/>
            <a:ext cx="3497386" cy="1169774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>
            <a:off x="2228043" y="2430290"/>
            <a:ext cx="1" cy="4515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6200000">
            <a:off x="4431949" y="3408480"/>
            <a:ext cx="1" cy="4515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2" idx="0"/>
          </p:cNvCxnSpPr>
          <p:nvPr/>
        </p:nvCxnSpPr>
        <p:spPr>
          <a:xfrm flipH="1" flipV="1">
            <a:off x="6808266" y="2193964"/>
            <a:ext cx="1" cy="9819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>
            <a:spLocks noGrp="1"/>
          </p:cNvSpPr>
          <p:nvPr>
            <p:ph type="title"/>
          </p:nvPr>
        </p:nvSpPr>
        <p:spPr>
          <a:xfrm>
            <a:off x="715100" y="161300"/>
            <a:ext cx="2768100" cy="8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knn</a:t>
            </a:r>
            <a:endParaRPr dirty="0"/>
          </a:p>
        </p:txBody>
      </p:sp>
      <p:cxnSp>
        <p:nvCxnSpPr>
          <p:cNvPr id="420" name="Google Shape;420;p4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7588" y="527085"/>
            <a:ext cx="5143499" cy="4089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58" y="882425"/>
            <a:ext cx="3370133" cy="2146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00" y="3292700"/>
            <a:ext cx="3981450" cy="13635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2549" y="1376607"/>
            <a:ext cx="3215550" cy="277954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57500" y="3829050"/>
            <a:ext cx="342900" cy="145405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Random forest</a:t>
            </a:r>
            <a:endParaRPr dirty="0"/>
          </a:p>
        </p:txBody>
      </p: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7586" y="527085"/>
            <a:ext cx="5143499" cy="40893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3375887"/>
            <a:ext cx="3627764" cy="135005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42790" y="3838575"/>
            <a:ext cx="323020" cy="143656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59" y="1106193"/>
            <a:ext cx="3488646" cy="21812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8200" y="1168374"/>
            <a:ext cx="3352800" cy="393726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9" name="Google Shape;439;p44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0" name="Google Shape;440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Decision tree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7585" y="527085"/>
            <a:ext cx="5143501" cy="4089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65" y="3485848"/>
            <a:ext cx="3159326" cy="11620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89019" y="3886200"/>
            <a:ext cx="244234" cy="152098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1017725"/>
            <a:ext cx="4021476" cy="2324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8100" y="1195213"/>
            <a:ext cx="3852000" cy="267538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5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cxnSp>
        <p:nvCxnSpPr>
          <p:cNvPr id="508" name="Google Shape;508;p45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720000" y="1017725"/>
            <a:ext cx="7906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Dari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hasil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EDA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di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simpulan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ada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beberapa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kandungan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mempengaruhi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wine,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ada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juga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tidak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terlalu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berpengaruh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.</a:t>
            </a:r>
          </a:p>
          <a:p>
            <a:pPr algn="just"/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Adapun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parameter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kandungan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tidak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terlalu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mempengaruhi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wine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adalah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=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Fixed Acidity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Residual Sugar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Free Sulfur Dioxide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Total Sulfur Dioxide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Density</a:t>
            </a:r>
          </a:p>
          <a:p>
            <a:pPr algn="just"/>
            <a:endParaRPr lang="en-US" sz="1200" b="1" dirty="0" smtClean="0">
              <a:solidFill>
                <a:schemeClr val="bg1"/>
              </a:solidFill>
              <a:latin typeface="Work Sans" panose="020B0604020202020204" charset="0"/>
            </a:endParaRPr>
          </a:p>
          <a:p>
            <a:pPr algn="just"/>
            <a:r>
              <a:rPr lang="en-US" sz="1200" b="1" dirty="0" smtClean="0">
                <a:solidFill>
                  <a:schemeClr val="bg1"/>
                </a:solidFill>
                <a:latin typeface="Work Sans" panose="020B0604020202020204" charset="0"/>
              </a:rPr>
              <a:t>Saran </a:t>
            </a:r>
            <a:r>
              <a:rPr lang="en-US" sz="1200" b="1" dirty="0">
                <a:solidFill>
                  <a:schemeClr val="bg1"/>
                </a:solidFill>
                <a:latin typeface="Work Sans" panose="020B0604020202020204" charset="0"/>
              </a:rPr>
              <a:t>=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Jika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ingin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membuat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wine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memiliki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bisa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di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coba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mempertimbangkan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parameter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kandungan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mempengaruhi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kualitas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wine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yaitu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=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Work Sans" panose="020B0604020202020204" charset="0"/>
              </a:rPr>
              <a:t>Volatile Acidity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=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rendah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nilainya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jika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terlalu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tinggi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menyebabkan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rasa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cuka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tidak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enak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pada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Work Sans" panose="020B0604020202020204" charset="0"/>
              </a:rPr>
              <a:t>wine,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Asam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sitrat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dapat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menambah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'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kesegaran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'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rasa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pada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Work Sans" panose="020B0604020202020204" charset="0"/>
              </a:rPr>
              <a:t>wine.</a:t>
            </a:r>
            <a:endParaRPr lang="en-US" sz="1200" dirty="0">
              <a:solidFill>
                <a:schemeClr val="bg1"/>
              </a:solidFill>
              <a:latin typeface="Work Sans" panose="020B0604020202020204" charset="0"/>
            </a:endParaRP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Work Sans" panose="020B0604020202020204" charset="0"/>
              </a:rPr>
              <a:t>Citric Acid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=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tinggi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kandunganya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Rekomendai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nilai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kadar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citric acid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terbaik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wine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ada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dikisaran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6–8 g/L.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Work Sans" panose="020B0604020202020204" charset="0"/>
              </a:rPr>
              <a:t>Chlorides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=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rendah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.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Work Sans" panose="020B0604020202020204" charset="0"/>
              </a:rPr>
              <a:t>pH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=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rendah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Rekomendai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nilai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pH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terbaik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wine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ada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dikisaran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3-4.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 err="1">
                <a:solidFill>
                  <a:schemeClr val="bg1"/>
                </a:solidFill>
                <a:latin typeface="Work Sans" panose="020B0604020202020204" charset="0"/>
              </a:rPr>
              <a:t>Sulphates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=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tinggi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.</a:t>
            </a:r>
          </a:p>
          <a:p>
            <a:pPr marL="228600" indent="-228600" algn="just">
              <a:buClr>
                <a:schemeClr val="bg1"/>
              </a:buClr>
              <a:buFont typeface="+mj-lt"/>
              <a:buAutoNum type="arabicPeriod"/>
            </a:pPr>
            <a:r>
              <a:rPr lang="en-US" sz="1200" b="1" dirty="0">
                <a:solidFill>
                  <a:schemeClr val="bg1"/>
                </a:solidFill>
                <a:latin typeface="Work Sans" panose="020B0604020202020204" charset="0"/>
              </a:rPr>
              <a:t>Alcohol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 =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tinggi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semakin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Work Sans" panose="020B0604020202020204" charset="0"/>
              </a:rPr>
              <a:t>bagus</a:t>
            </a:r>
            <a:r>
              <a:rPr lang="en-US" sz="1200" dirty="0">
                <a:solidFill>
                  <a:schemeClr val="bg1"/>
                </a:solidFill>
                <a:latin typeface="Work Sans" panose="020B0604020202020204" charset="0"/>
              </a:rPr>
              <a:t>.</a:t>
            </a:r>
          </a:p>
          <a:p>
            <a:pPr algn="just"/>
            <a:endParaRPr lang="en-US" sz="1200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66726" y="1143414"/>
            <a:ext cx="79819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Machine Learning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menggunakan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3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pemodelan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alogaritma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supervised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leearning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yaitu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KNN,RandomForest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,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Decision Tree.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Dikarenakan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data target imbalance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maka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score yang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digunakan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saat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pemodelan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adalah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recall (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karna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 recall 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akan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menangkap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 data yang 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nilai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Work Sans" panose="020B0604020202020204" charset="0"/>
              </a:rPr>
              <a:t>valuenya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1/ wine yang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berkualitas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buruk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).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Dari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hasil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ketiga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pemodelan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tersebut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dapat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diurutkan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dari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terbaik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adalah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= </a:t>
            </a:r>
          </a:p>
          <a:p>
            <a:pPr algn="just"/>
            <a:endParaRPr lang="en-US" dirty="0">
              <a:solidFill>
                <a:schemeClr val="bg1"/>
              </a:solidFill>
              <a:latin typeface="Work Sans" panose="020B0604020202020204" charset="0"/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1. Decision Tree = 0.59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2. KNN = 0.50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3. Random Forest = 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0.32</a:t>
            </a:r>
          </a:p>
          <a:p>
            <a:pPr algn="just"/>
            <a:endParaRPr lang="en-US" dirty="0">
              <a:solidFill>
                <a:schemeClr val="bg1"/>
              </a:solidFill>
              <a:latin typeface="Work Sans" panose="020B0604020202020204" charset="0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Yang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artinya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jika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menggunakan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pemodelan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Decision Tree </a:t>
            </a:r>
            <a:r>
              <a:rPr lang="sv-SE" dirty="0">
                <a:solidFill>
                  <a:schemeClr val="bg1"/>
                </a:solidFill>
              </a:rPr>
              <a:t>model ini hanya mampu menangkap </a:t>
            </a:r>
            <a:r>
              <a:rPr lang="sv-SE" dirty="0" smtClean="0">
                <a:solidFill>
                  <a:schemeClr val="bg1"/>
                </a:solidFill>
              </a:rPr>
              <a:t>59/100 </a:t>
            </a:r>
            <a:r>
              <a:rPr lang="sv-SE" dirty="0">
                <a:solidFill>
                  <a:schemeClr val="bg1"/>
                </a:solidFill>
              </a:rPr>
              <a:t>dari jumlah </a:t>
            </a:r>
            <a:r>
              <a:rPr lang="sv-SE" dirty="0" smtClean="0">
                <a:solidFill>
                  <a:schemeClr val="bg1"/>
                </a:solidFill>
              </a:rPr>
              <a:t>total kualitas wine yang berkualitas buruk. </a:t>
            </a:r>
            <a:endParaRPr lang="en-US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3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 smtClean="0"/>
              <a:t>notebook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6726" y="1672673"/>
            <a:ext cx="7840317" cy="523220"/>
          </a:xfrm>
          <a:prstGeom prst="rect">
            <a:avLst/>
          </a:prstGeom>
          <a:solidFill>
            <a:srgbClr val="8E382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https://colab.research.google.com/drive/1zrTMf-6a95JjvGM9w1pKB1IqE_rlWVgU?usp=sharing#scrollTo=gLK5RXjAlyO_</a:t>
            </a:r>
          </a:p>
        </p:txBody>
      </p:sp>
    </p:spTree>
    <p:extLst>
      <p:ext uri="{BB962C8B-B14F-4D97-AF65-F5344CB8AC3E}">
        <p14:creationId xmlns:p14="http://schemas.microsoft.com/office/powerpoint/2010/main" val="23428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description</a:t>
            </a:r>
            <a:endParaRPr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Input </a:t>
            </a:r>
            <a:r>
              <a:rPr lang="en-US" dirty="0">
                <a:solidFill>
                  <a:schemeClr val="bg1"/>
                </a:solidFill>
              </a:rPr>
              <a:t>variables 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marL="1524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</a:rPr>
              <a:t>Fixed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cidity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V</a:t>
            </a:r>
            <a:r>
              <a:rPr lang="en-US" dirty="0" smtClean="0">
                <a:solidFill>
                  <a:schemeClr val="bg1"/>
                </a:solidFill>
              </a:rPr>
              <a:t>olatile Acidity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itric 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cid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US" dirty="0" smtClean="0">
                <a:solidFill>
                  <a:schemeClr val="bg1"/>
                </a:solidFill>
              </a:rPr>
              <a:t>esidual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ugar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hlorides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dirty="0" smtClean="0">
                <a:solidFill>
                  <a:schemeClr val="bg1"/>
                </a:solidFill>
              </a:rPr>
              <a:t>ree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ulfur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ioxide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otal </a:t>
            </a:r>
            <a:r>
              <a:rPr lang="en-US" dirty="0">
                <a:solidFill>
                  <a:schemeClr val="bg1"/>
                </a:solidFill>
              </a:rPr>
              <a:t>S</a:t>
            </a:r>
            <a:r>
              <a:rPr lang="en-US" dirty="0" smtClean="0">
                <a:solidFill>
                  <a:schemeClr val="bg1"/>
                </a:solidFill>
              </a:rPr>
              <a:t>ulfur </a:t>
            </a: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ioxide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US" dirty="0" smtClean="0">
                <a:solidFill>
                  <a:schemeClr val="bg1"/>
                </a:solidFill>
              </a:rPr>
              <a:t>ensity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 smtClean="0">
                <a:solidFill>
                  <a:schemeClr val="bg1"/>
                </a:solidFill>
              </a:rPr>
              <a:t>pH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 smtClean="0">
                <a:solidFill>
                  <a:schemeClr val="bg1"/>
                </a:solidFill>
              </a:rPr>
              <a:t>ulphates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lcohol</a:t>
            </a:r>
            <a:r>
              <a:rPr lang="en-US" dirty="0">
                <a:solidFill>
                  <a:schemeClr val="bg1"/>
                </a:solidFill>
              </a:rPr>
              <a:t> </a:t>
            </a:r>
            <a:endParaRPr lang="en-US" dirty="0" smtClean="0">
              <a:solidFill>
                <a:schemeClr val="bg1"/>
              </a:solidFill>
            </a:endParaRPr>
          </a:p>
          <a:p>
            <a:pPr marL="15240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52400" indent="0">
              <a:buClr>
                <a:schemeClr val="bg1"/>
              </a:buClr>
              <a:buNone/>
            </a:pPr>
            <a:r>
              <a:rPr lang="en-US" dirty="0" smtClean="0">
                <a:solidFill>
                  <a:schemeClr val="bg1"/>
                </a:solidFill>
              </a:rPr>
              <a:t>Output variables :</a:t>
            </a:r>
          </a:p>
          <a:p>
            <a:pPr>
              <a:buClr>
                <a:schemeClr val="bg1"/>
              </a:buClr>
              <a:buFont typeface="+mj-lt"/>
              <a:buAutoNum type="arabicPeriod" startAt="12"/>
            </a:pPr>
            <a:r>
              <a:rPr lang="en-US" dirty="0" smtClean="0">
                <a:solidFill>
                  <a:schemeClr val="bg1"/>
                </a:solidFill>
              </a:rPr>
              <a:t>Quality</a:t>
            </a:r>
          </a:p>
          <a:p>
            <a:pPr marL="152400" indent="0">
              <a:buClr>
                <a:schemeClr val="bg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cxnSp>
        <p:nvCxnSpPr>
          <p:cNvPr id="188" name="Google Shape;188;p32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24376" y="523874"/>
            <a:ext cx="5143503" cy="409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74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loading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127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71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Loading dataset</a:t>
            </a:r>
            <a:endParaRPr dirty="0"/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3"/>
          </p:nvPr>
        </p:nvSpPr>
        <p:spPr>
          <a:xfrm>
            <a:off x="340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4"/>
          </p:nvPr>
        </p:nvSpPr>
        <p:spPr>
          <a:xfrm>
            <a:off x="393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5"/>
          </p:nvPr>
        </p:nvSpPr>
        <p:spPr>
          <a:xfrm>
            <a:off x="337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Missing value 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Duplicates data</a:t>
            </a:r>
            <a:endParaRPr dirty="0"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 idx="6"/>
          </p:nvPr>
        </p:nvSpPr>
        <p:spPr>
          <a:xfrm>
            <a:off x="74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Preprocessing data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7"/>
          </p:nvPr>
        </p:nvSpPr>
        <p:spPr>
          <a:xfrm>
            <a:off x="127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8"/>
          </p:nvPr>
        </p:nvSpPr>
        <p:spPr>
          <a:xfrm>
            <a:off x="693750" y="4189400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Label encoding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Feature engineering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/>
              <a:t>Split dataset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 smtClean="0"/>
              <a:t>Standar</a:t>
            </a:r>
            <a:r>
              <a:rPr lang="en-US" sz="1200" dirty="0" smtClean="0"/>
              <a:t> </a:t>
            </a:r>
            <a:r>
              <a:rPr lang="en-US" sz="1200" dirty="0" err="1" smtClean="0"/>
              <a:t>scaler</a:t>
            </a:r>
            <a:endParaRPr sz="1200"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9"/>
          </p:nvPr>
        </p:nvSpPr>
        <p:spPr>
          <a:xfrm>
            <a:off x="340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Machine learning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13"/>
          </p:nvPr>
        </p:nvSpPr>
        <p:spPr>
          <a:xfrm>
            <a:off x="393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4"/>
          </p:nvPr>
        </p:nvSpPr>
        <p:spPr>
          <a:xfrm>
            <a:off x="3377550" y="4155875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KNN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Random Forest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Decision Tree</a:t>
            </a:r>
            <a:endParaRPr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6"/>
          </p:nvPr>
        </p:nvSpPr>
        <p:spPr>
          <a:xfrm>
            <a:off x="606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EDA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17"/>
          </p:nvPr>
        </p:nvSpPr>
        <p:spPr>
          <a:xfrm>
            <a:off x="659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8"/>
          </p:nvPr>
        </p:nvSpPr>
        <p:spPr>
          <a:xfrm>
            <a:off x="603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 err="1" smtClean="0"/>
              <a:t>visualitation</a:t>
            </a:r>
            <a:endParaRPr lang="en-US" dirty="0" smtClean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Correlation plot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Box plot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9"/>
          </p:nvPr>
        </p:nvSpPr>
        <p:spPr>
          <a:xfrm>
            <a:off x="606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210" name="Google Shape;210;p33"/>
          <p:cNvSpPr txBox="1">
            <a:spLocks noGrp="1"/>
          </p:cNvSpPr>
          <p:nvPr>
            <p:ph type="title" idx="20"/>
          </p:nvPr>
        </p:nvSpPr>
        <p:spPr>
          <a:xfrm>
            <a:off x="659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subTitle" idx="21"/>
          </p:nvPr>
        </p:nvSpPr>
        <p:spPr>
          <a:xfrm>
            <a:off x="604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Kesimpulan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saran</a:t>
            </a:r>
            <a:endParaRPr dirty="0"/>
          </a:p>
        </p:txBody>
      </p:sp>
      <p:cxnSp>
        <p:nvCxnSpPr>
          <p:cNvPr id="212" name="Google Shape;212;p3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476975" y="112888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loading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" y="954688"/>
            <a:ext cx="4191000" cy="3390900"/>
          </a:xfrm>
          <a:prstGeom prst="rect">
            <a:avLst/>
          </a:prstGeom>
          <a:ln w="12700">
            <a:solidFill>
              <a:srgbClr val="8E3829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191000" y="954688"/>
            <a:ext cx="2514600" cy="3390900"/>
          </a:xfrm>
          <a:prstGeom prst="rect">
            <a:avLst/>
          </a:prstGeom>
          <a:solidFill>
            <a:srgbClr val="5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latin typeface="Work Sans" panose="020B0604020202020204" charset="0"/>
              </a:rPr>
              <a:t>Dataset </a:t>
            </a:r>
            <a:r>
              <a:rPr lang="en-US" dirty="0" err="1" smtClean="0">
                <a:latin typeface="Work Sans" panose="020B0604020202020204" charset="0"/>
              </a:rPr>
              <a:t>terdiri</a:t>
            </a:r>
            <a:r>
              <a:rPr lang="en-US" dirty="0" smtClean="0">
                <a:latin typeface="Work Sans" panose="020B0604020202020204" charset="0"/>
              </a:rPr>
              <a:t> </a:t>
            </a:r>
            <a:r>
              <a:rPr lang="en-US" dirty="0" err="1" smtClean="0">
                <a:latin typeface="Work Sans" panose="020B0604020202020204" charset="0"/>
              </a:rPr>
              <a:t>dari</a:t>
            </a:r>
            <a:r>
              <a:rPr lang="en-US" dirty="0" smtClean="0">
                <a:latin typeface="Work Sans" panose="020B0604020202020204" charset="0"/>
              </a:rPr>
              <a:t> 12 </a:t>
            </a:r>
            <a:r>
              <a:rPr lang="en-US" dirty="0" err="1" smtClean="0">
                <a:latin typeface="Work Sans" panose="020B0604020202020204" charset="0"/>
              </a:rPr>
              <a:t>kolom</a:t>
            </a:r>
            <a:r>
              <a:rPr lang="en-US" dirty="0" smtClean="0">
                <a:latin typeface="Work Sans" panose="020B0604020202020204" charset="0"/>
              </a:rPr>
              <a:t> </a:t>
            </a:r>
            <a:r>
              <a:rPr lang="en-US" dirty="0" err="1" smtClean="0">
                <a:latin typeface="Work Sans" panose="020B0604020202020204" charset="0"/>
              </a:rPr>
              <a:t>dan</a:t>
            </a:r>
            <a:r>
              <a:rPr lang="en-US" dirty="0" smtClean="0">
                <a:latin typeface="Work Sans" panose="020B0604020202020204" charset="0"/>
              </a:rPr>
              <a:t> 1599 </a:t>
            </a:r>
            <a:r>
              <a:rPr lang="en-US" dirty="0" err="1" smtClean="0">
                <a:latin typeface="Work Sans" panose="020B0604020202020204" charset="0"/>
              </a:rPr>
              <a:t>baris</a:t>
            </a:r>
            <a:r>
              <a:rPr lang="en-US" dirty="0" smtClean="0">
                <a:latin typeface="Work Sans" panose="020B0604020202020204" charset="0"/>
              </a:rPr>
              <a:t>.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latin typeface="Work Sans" panose="020B0604020202020204" charset="0"/>
              </a:rPr>
              <a:t>Data </a:t>
            </a:r>
            <a:r>
              <a:rPr lang="en-US" dirty="0" err="1" smtClean="0">
                <a:latin typeface="Work Sans" panose="020B0604020202020204" charset="0"/>
              </a:rPr>
              <a:t>typenya</a:t>
            </a:r>
            <a:r>
              <a:rPr lang="en-US" dirty="0" smtClean="0">
                <a:latin typeface="Work Sans" panose="020B0604020202020204" charset="0"/>
              </a:rPr>
              <a:t> </a:t>
            </a:r>
            <a:r>
              <a:rPr lang="en-US" dirty="0" err="1" smtClean="0">
                <a:latin typeface="Work Sans" panose="020B0604020202020204" charset="0"/>
              </a:rPr>
              <a:t>adalah</a:t>
            </a:r>
            <a:r>
              <a:rPr lang="en-US" dirty="0" smtClean="0">
                <a:latin typeface="Work Sans" panose="020B0604020202020204" charset="0"/>
              </a:rPr>
              <a:t> Float </a:t>
            </a:r>
            <a:r>
              <a:rPr lang="en-US" dirty="0" err="1" smtClean="0">
                <a:latin typeface="Work Sans" panose="020B0604020202020204" charset="0"/>
              </a:rPr>
              <a:t>dan</a:t>
            </a:r>
            <a:r>
              <a:rPr lang="en-US" dirty="0" smtClean="0">
                <a:latin typeface="Work Sans" panose="020B0604020202020204" charset="0"/>
              </a:rPr>
              <a:t> Integer.</a:t>
            </a:r>
          </a:p>
          <a:p>
            <a:endParaRPr lang="en-US" dirty="0">
              <a:latin typeface="Work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706700" y="1925210"/>
            <a:ext cx="4360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subTitle" idx="1"/>
          </p:nvPr>
        </p:nvSpPr>
        <p:spPr>
          <a:xfrm>
            <a:off x="3706700" y="2809998"/>
            <a:ext cx="43602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title" idx="2"/>
          </p:nvPr>
        </p:nvSpPr>
        <p:spPr>
          <a:xfrm>
            <a:off x="1783750" y="1837573"/>
            <a:ext cx="1831500" cy="14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29150" cy="5143500"/>
          </a:xfrm>
          <a:prstGeom prst="rect">
            <a:avLst/>
          </a:prstGeom>
          <a:solidFill>
            <a:srgbClr val="5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dddddddddddd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50725" y="4723"/>
            <a:ext cx="4893275" cy="5143500"/>
          </a:xfrm>
          <a:prstGeom prst="rect">
            <a:avLst/>
          </a:prstGeom>
          <a:solidFill>
            <a:srgbClr val="575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17;p34"/>
          <p:cNvSpPr txBox="1">
            <a:spLocks/>
          </p:cNvSpPr>
          <p:nvPr/>
        </p:nvSpPr>
        <p:spPr>
          <a:xfrm>
            <a:off x="2326675" y="59205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6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8" y="1083554"/>
            <a:ext cx="2466975" cy="2562225"/>
          </a:xfrm>
          <a:prstGeom prst="rect">
            <a:avLst/>
          </a:prstGeom>
          <a:ln w="28575">
            <a:solidFill>
              <a:srgbClr val="57514B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953869" y="3995649"/>
            <a:ext cx="2575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Tidak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ada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missing value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pada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data set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ini</a:t>
            </a:r>
            <a:endParaRPr lang="en-US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651" y="955486"/>
            <a:ext cx="2842549" cy="780068"/>
          </a:xfrm>
          <a:prstGeom prst="rect">
            <a:avLst/>
          </a:prstGeom>
          <a:ln w="28575">
            <a:solidFill>
              <a:srgbClr val="8E3829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7281200" y="1064625"/>
            <a:ext cx="18214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Terdapat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data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duplikat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pada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data set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ini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,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dikarenakan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outputnya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bukan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1.</a:t>
            </a:r>
            <a:endParaRPr lang="en-US" sz="1050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652" y="2040861"/>
            <a:ext cx="2905124" cy="2604359"/>
          </a:xfrm>
          <a:prstGeom prst="rect">
            <a:avLst/>
          </a:prstGeom>
          <a:ln w="28575">
            <a:solidFill>
              <a:srgbClr val="8E3829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281200" y="2847527"/>
            <a:ext cx="182148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Data </a:t>
            </a:r>
            <a:r>
              <a:rPr lang="en-US" sz="1050" dirty="0" err="1">
                <a:solidFill>
                  <a:schemeClr val="bg1"/>
                </a:solidFill>
                <a:latin typeface="Work Sans" panose="020B0604020202020204" charset="0"/>
              </a:rPr>
              <a:t>d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uplikat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tersebut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di drop,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sekarang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jumlah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barisnya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berkurang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menjadi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 1359 </a:t>
            </a:r>
            <a:r>
              <a:rPr lang="en-US" sz="1050" dirty="0" err="1" smtClean="0">
                <a:solidFill>
                  <a:schemeClr val="bg1"/>
                </a:solidFill>
                <a:latin typeface="Work Sans" panose="020B0604020202020204" charset="0"/>
              </a:rPr>
              <a:t>baris</a:t>
            </a:r>
            <a:r>
              <a:rPr lang="en-US" sz="1050" dirty="0" smtClean="0">
                <a:solidFill>
                  <a:schemeClr val="bg1"/>
                </a:solidFill>
                <a:latin typeface="Work Sans" panose="020B0604020202020204" charset="0"/>
              </a:rPr>
              <a:t>.</a:t>
            </a:r>
            <a:endParaRPr lang="en-US" sz="1050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EDA</a:t>
            </a:r>
            <a:endParaRPr dirty="0"/>
          </a:p>
        </p:txBody>
      </p:sp>
      <p:sp>
        <p:nvSpPr>
          <p:cNvPr id="237" name="Google Shape;237;p36"/>
          <p:cNvSpPr txBox="1"/>
          <p:nvPr/>
        </p:nvSpPr>
        <p:spPr>
          <a:xfrm>
            <a:off x="749925" y="3259213"/>
            <a:ext cx="1753800" cy="8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Mercury is the smallest planet of them all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261" y="1008721"/>
            <a:ext cx="2915984" cy="1853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467" y="1006922"/>
            <a:ext cx="2971475" cy="18533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672" y="1005123"/>
            <a:ext cx="3118328" cy="1855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43775"/>
            <a:ext cx="2889723" cy="1912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0467" y="3043775"/>
            <a:ext cx="2971475" cy="1909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5672" y="3043775"/>
            <a:ext cx="3118328" cy="1909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60499"/>
            <a:ext cx="3524727" cy="2182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349" y="360499"/>
            <a:ext cx="3592321" cy="2182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57500"/>
            <a:ext cx="2947761" cy="1847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9647" y="2857500"/>
            <a:ext cx="2962824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357" y="2856982"/>
            <a:ext cx="2989643" cy="1848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7" y="538162"/>
            <a:ext cx="7096125" cy="4314825"/>
          </a:xfrm>
          <a:prstGeom prst="rect">
            <a:avLst/>
          </a:prstGeom>
          <a:ln w="28575">
            <a:solidFill>
              <a:srgbClr val="8E3829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800725" y="3395334"/>
            <a:ext cx="419100" cy="276225"/>
          </a:xfrm>
          <a:prstGeom prst="rect">
            <a:avLst/>
          </a:prstGeom>
          <a:noFill/>
          <a:ln>
            <a:solidFill>
              <a:srgbClr val="8E3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6219825" y="3528357"/>
            <a:ext cx="1352550" cy="1"/>
          </a:xfrm>
          <a:prstGeom prst="straightConnector1">
            <a:avLst/>
          </a:prstGeom>
          <a:ln>
            <a:solidFill>
              <a:srgbClr val="8E38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72375" y="3262312"/>
            <a:ext cx="1343025" cy="523220"/>
          </a:xfrm>
          <a:prstGeom prst="rect">
            <a:avLst/>
          </a:prstGeom>
          <a:solidFill>
            <a:srgbClr val="8E3829"/>
          </a:solidFill>
          <a:ln w="28575">
            <a:solidFill>
              <a:srgbClr val="F5F5F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Korelasi</a:t>
            </a:r>
            <a:r>
              <a:rPr lang="en-US" dirty="0" smtClean="0">
                <a:solidFill>
                  <a:schemeClr val="bg1"/>
                </a:solidFill>
              </a:rPr>
              <a:t> paling </a:t>
            </a:r>
            <a:r>
              <a:rPr lang="en-US" dirty="0" err="1" smtClean="0">
                <a:solidFill>
                  <a:schemeClr val="bg1"/>
                </a:solidFill>
              </a:rPr>
              <a:t>tinggi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00725" y="1480481"/>
            <a:ext cx="419100" cy="276225"/>
          </a:xfrm>
          <a:prstGeom prst="rect">
            <a:avLst/>
          </a:prstGeom>
          <a:noFill/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6219825" y="3537881"/>
            <a:ext cx="1352550" cy="1"/>
          </a:xfrm>
          <a:prstGeom prst="straightConnector1">
            <a:avLst/>
          </a:prstGeom>
          <a:ln>
            <a:solidFill>
              <a:srgbClr val="8E38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72375" y="3271836"/>
            <a:ext cx="1343025" cy="523220"/>
          </a:xfrm>
          <a:prstGeom prst="rect">
            <a:avLst/>
          </a:prstGeom>
          <a:solidFill>
            <a:srgbClr val="8E3829"/>
          </a:solidFill>
          <a:ln w="28575">
            <a:solidFill>
              <a:srgbClr val="F5F5F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Korelasi</a:t>
            </a:r>
            <a:r>
              <a:rPr lang="en-US" dirty="0" smtClean="0">
                <a:solidFill>
                  <a:schemeClr val="bg1"/>
                </a:solidFill>
              </a:rPr>
              <a:t> paling </a:t>
            </a:r>
            <a:r>
              <a:rPr lang="en-US" dirty="0" err="1" smtClean="0">
                <a:solidFill>
                  <a:schemeClr val="bg1"/>
                </a:solidFill>
              </a:rPr>
              <a:t>tinggi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6219825" y="1643062"/>
            <a:ext cx="1352550" cy="1"/>
          </a:xfrm>
          <a:prstGeom prst="straightConnector1">
            <a:avLst/>
          </a:prstGeom>
          <a:ln>
            <a:solidFill>
              <a:srgbClr val="8E38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72375" y="1377017"/>
            <a:ext cx="1343025" cy="523220"/>
          </a:xfrm>
          <a:prstGeom prst="rect">
            <a:avLst/>
          </a:prstGeom>
          <a:solidFill>
            <a:srgbClr val="F5F5F5"/>
          </a:solidFill>
          <a:ln w="28575">
            <a:solidFill>
              <a:srgbClr val="8E3829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Korelasi</a:t>
            </a:r>
            <a:r>
              <a:rPr lang="en-US" dirty="0" smtClean="0">
                <a:solidFill>
                  <a:schemeClr val="tx1"/>
                </a:solidFill>
              </a:rPr>
              <a:t> paling </a:t>
            </a:r>
            <a:r>
              <a:rPr lang="en-US" dirty="0" err="1" smtClean="0">
                <a:solidFill>
                  <a:schemeClr val="tx1"/>
                </a:solidFill>
              </a:rPr>
              <a:t>rendah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87" y="600075"/>
            <a:ext cx="4239331" cy="41243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57825" y="1600200"/>
            <a:ext cx="27146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Ada outlier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dibeberapa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data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tersebut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salah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sat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cara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menghandle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outlier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adalah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menghapusnya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tetapi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saat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di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coba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drop outlier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berdasarkan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IQR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Metode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, data yang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berkurang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cukup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banyak</a:t>
            </a:r>
            <a:r>
              <a:rPr lang="en-US" dirty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&lt;700 data,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dan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akhirnya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mempengaruhi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Work Sans" panose="020B0604020202020204" charset="0"/>
              </a:rPr>
              <a:t>hasil</a:t>
            </a:r>
            <a:r>
              <a:rPr lang="en-US" dirty="0" smtClean="0">
                <a:solidFill>
                  <a:schemeClr val="bg1"/>
                </a:solidFill>
                <a:latin typeface="Work Sans" panose="020B0604020202020204" charset="0"/>
              </a:rPr>
              <a:t> model machine learning.</a:t>
            </a:r>
            <a:endParaRPr lang="en-US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Wine Brand MK Plan by Slidesgo">
  <a:themeElements>
    <a:clrScheme name="Simple Light">
      <a:dk1>
        <a:srgbClr val="191919"/>
      </a:dk1>
      <a:lt1>
        <a:srgbClr val="FFFFFF"/>
      </a:lt1>
      <a:dk2>
        <a:srgbClr val="98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254</Words>
  <Application>Microsoft Office PowerPoint</Application>
  <PresentationFormat>On-screen Show (16:9)</PresentationFormat>
  <Paragraphs>93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Work Sans</vt:lpstr>
      <vt:lpstr>Anaheim</vt:lpstr>
      <vt:lpstr>Bebas Neue</vt:lpstr>
      <vt:lpstr>Arial</vt:lpstr>
      <vt:lpstr>Roboto Condensed Light</vt:lpstr>
      <vt:lpstr>Red Wine Brand MK Plan by Slidesgo</vt:lpstr>
      <vt:lpstr>Red wine quality</vt:lpstr>
      <vt:lpstr>Data description</vt:lpstr>
      <vt:lpstr>Data loading</vt:lpstr>
      <vt:lpstr>Data loading</vt:lpstr>
      <vt:lpstr>ABOUT US</vt:lpstr>
      <vt:lpstr>EDA</vt:lpstr>
      <vt:lpstr>PowerPoint Presentation</vt:lpstr>
      <vt:lpstr>PowerPoint Presentation</vt:lpstr>
      <vt:lpstr>PowerPoint Presentation</vt:lpstr>
      <vt:lpstr>preprocessing</vt:lpstr>
      <vt:lpstr>knn</vt:lpstr>
      <vt:lpstr>Random forest</vt:lpstr>
      <vt:lpstr>Decision tree</vt:lpstr>
      <vt:lpstr>Conclusion</vt:lpstr>
      <vt:lpstr>PowerPoint Presentation</vt:lpstr>
      <vt:lpstr>notebook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wine quality</dc:title>
  <dc:creator>USER</dc:creator>
  <cp:lastModifiedBy>Windows User</cp:lastModifiedBy>
  <cp:revision>15</cp:revision>
  <dcterms:modified xsi:type="dcterms:W3CDTF">2022-03-26T01:42:50Z</dcterms:modified>
</cp:coreProperties>
</file>